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20"/>
  </p:notesMasterIdLst>
  <p:sldIdLst>
    <p:sldId id="256" r:id="rId2"/>
    <p:sldId id="261" r:id="rId3"/>
    <p:sldId id="257" r:id="rId4"/>
    <p:sldId id="258" r:id="rId5"/>
    <p:sldId id="272" r:id="rId6"/>
    <p:sldId id="262" r:id="rId7"/>
    <p:sldId id="270" r:id="rId8"/>
    <p:sldId id="263" r:id="rId9"/>
    <p:sldId id="271" r:id="rId10"/>
    <p:sldId id="268" r:id="rId11"/>
    <p:sldId id="273" r:id="rId12"/>
    <p:sldId id="274" r:id="rId13"/>
    <p:sldId id="275" r:id="rId14"/>
    <p:sldId id="276" r:id="rId15"/>
    <p:sldId id="269" r:id="rId16"/>
    <p:sldId id="277" r:id="rId17"/>
    <p:sldId id="279" r:id="rId18"/>
    <p:sldId id="27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1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-49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\Dropbox\Lavori%20in%20corso\Letsgo%20GIGLIO\3%20Questionario%20ex%20ante%20la%20percezione%20del%20fenomeno\ELABORAZIONI\ELABORAZIONI%20QUESTIONARI%20EX%20AN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Panel di indagine per tipologia di frequenza del Giglio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shape val="box"/>
        <c:axId val="85528576"/>
        <c:axId val="85530112"/>
        <c:axId val="0"/>
      </c:bar3DChart>
      <c:catAx>
        <c:axId val="85528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530112"/>
        <c:crosses val="autoZero"/>
        <c:auto val="1"/>
        <c:lblAlgn val="ctr"/>
        <c:lblOffset val="100"/>
      </c:catAx>
      <c:valAx>
        <c:axId val="85530112"/>
        <c:scaling>
          <c:orientation val="minMax"/>
          <c:max val="0.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528576"/>
        <c:crosses val="autoZero"/>
        <c:crossBetween val="between"/>
        <c:majorUnit val="0.1"/>
        <c:minorUnit val="5.0000000000000044E-2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E2035-0A92-3649-8CC7-E26E4BB64A0F}" type="datetimeFigureOut">
              <a:rPr lang="it-IT" smtClean="0"/>
              <a:pPr/>
              <a:t>14/12/2021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943F9-C405-4747-ACBD-96BF6B0971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140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0549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5884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376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376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376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37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3735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376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376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37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2191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706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7578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7578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5843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8780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2080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943F9-C405-4747-ACBD-96BF6B09714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37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414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21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3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15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14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01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722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84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60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93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077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30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19F9BF86-FE94-4517-B97D-026C7515E5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AE39F3B6-4A67-4641-841A-D6AEEA45CC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500" b="12500"/>
          <a:stretch/>
        </p:blipFill>
        <p:spPr>
          <a:xfrm>
            <a:off x="21" y="-284969"/>
            <a:ext cx="12191979" cy="7142969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9BD78BA5-2579-4D62-B68F-2289D39BF3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876485F-854E-FD47-9BE4-0CC08B2B0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11" y="463465"/>
            <a:ext cx="6338171" cy="2480151"/>
          </a:xfrm>
        </p:spPr>
        <p:txBody>
          <a:bodyPr anchor="t">
            <a:normAutofit fontScale="90000"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LA PERCEZIONE EX ANTE DEL FENOMENO DELLE SPECIE ALIENE SULL’ISOLA DEL GIGLIO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1524C84-14B9-3641-83FC-02C244D13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145" y="5390838"/>
            <a:ext cx="7667565" cy="449575"/>
          </a:xfrm>
        </p:spPr>
        <p:txBody>
          <a:bodyPr anchor="t">
            <a:normAutofit fontScale="85000" lnSpcReduction="10000"/>
          </a:bodyPr>
          <a:lstStyle/>
          <a:p>
            <a:r>
              <a:rPr lang="it-IT" dirty="0">
                <a:solidFill>
                  <a:srgbClr val="FFFFFF"/>
                </a:solidFill>
                <a:latin typeface="Calibri" pitchFamily="34" charset="0"/>
              </a:rPr>
              <a:t>QUESTIONARI RACCOLTI NEL PERIODO LUGLIO - Novembre 2021</a:t>
            </a:r>
          </a:p>
          <a:p>
            <a:endParaRPr lang="it-IT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7CC2FE6-3AD0-4131-B4BC-1F4D65E25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30D3688-45D8-924F-992B-E96F50C1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" name="Oggetto 7">
            <a:extLst>
              <a:ext uri="{FF2B5EF4-FFF2-40B4-BE49-F238E27FC236}">
                <a16:creationId xmlns="" xmlns:a16="http://schemas.microsoft.com/office/drawing/2014/main" id="{43D6FF1D-9C5B-1948-9C08-8AD27A4D2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9526994"/>
              </p:ext>
            </p:extLst>
          </p:nvPr>
        </p:nvGraphicFramePr>
        <p:xfrm>
          <a:off x="475988" y="3144026"/>
          <a:ext cx="1752600" cy="546100"/>
        </p:xfrm>
        <a:graphic>
          <a:graphicData uri="http://schemas.openxmlformats.org/presentationml/2006/ole">
            <p:oleObj spid="_x0000_s1047" r:id="rId5" imgW="5296639" imgH="1905266" progId="PBrush">
              <p:embed/>
            </p:oleObj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5369305F-927D-194C-83BB-16C772F57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CB32E96-A666-2241-AA39-221A0122B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58833211"/>
              </p:ext>
            </p:extLst>
          </p:nvPr>
        </p:nvGraphicFramePr>
        <p:xfrm>
          <a:off x="2404992" y="3144026"/>
          <a:ext cx="1841500" cy="558800"/>
        </p:xfrm>
        <a:graphic>
          <a:graphicData uri="http://schemas.openxmlformats.org/presentationml/2006/ole">
            <p:oleObj spid="_x0000_s1048" r:id="rId6" imgW="4371429" imgH="1895238" progId="PBrush">
              <p:embed/>
            </p:oleObj>
          </a:graphicData>
        </a:graphic>
      </p:graphicFrame>
      <p:sp>
        <p:nvSpPr>
          <p:cNvPr id="100" name="CasellaDiTesto 99">
            <a:extLst>
              <a:ext uri="{FF2B5EF4-FFF2-40B4-BE49-F238E27FC236}">
                <a16:creationId xmlns="" xmlns:a16="http://schemas.microsoft.com/office/drawing/2014/main" id="{57E4FBEF-849F-5B4C-8610-1FB0E4EE45FC}"/>
              </a:ext>
            </a:extLst>
          </p:cNvPr>
          <p:cNvSpPr txBox="1"/>
          <p:nvPr/>
        </p:nvSpPr>
        <p:spPr>
          <a:xfrm>
            <a:off x="475988" y="3761828"/>
            <a:ext cx="3770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progetto LIFE LETSGO GIGLIO</a:t>
            </a:r>
            <a:r>
              <a:rPr lang="it-IT" dirty="0">
                <a:solidFill>
                  <a:schemeClr val="bg1"/>
                </a:solidFill>
                <a:effectLst/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1" name="Immagine 100">
            <a:extLst>
              <a:ext uri="{FF2B5EF4-FFF2-40B4-BE49-F238E27FC236}">
                <a16:creationId xmlns="" xmlns:a16="http://schemas.microsoft.com/office/drawing/2014/main" id="{2B02DADD-5C85-4E45-99DB-0C181AAD4A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02256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Immagine 101">
            <a:extLst>
              <a:ext uri="{FF2B5EF4-FFF2-40B4-BE49-F238E27FC236}">
                <a16:creationId xmlns="" xmlns:a16="http://schemas.microsoft.com/office/drawing/2014/main" id="{077C0D3E-612D-9344-9ACE-51BF74FA6A8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221" y="6036029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015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13314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13315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51342"/>
            <a:ext cx="10363200" cy="669012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Calibri" pitchFamily="34" charset="0"/>
              </a:rPr>
              <a:t>Sezione 3: I rischi per l’ecosistema e gli interventi di supporto </a:t>
            </a:r>
          </a:p>
        </p:txBody>
      </p:sp>
    </p:spTree>
    <p:extLst>
      <p:ext uri="{BB962C8B-B14F-4D97-AF65-F5344CB8AC3E}">
        <p14:creationId xmlns="" xmlns:p14="http://schemas.microsoft.com/office/powerpoint/2010/main" val="5576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48130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48131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200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Calibri" pitchFamily="34" charset="0"/>
              </a:rPr>
              <a:t>Le </a:t>
            </a:r>
            <a:r>
              <a:rPr lang="it-IT" sz="2800" b="1" dirty="0" smtClean="0">
                <a:latin typeface="Calibri" pitchFamily="34" charset="0"/>
              </a:rPr>
              <a:t>modifiche al paesaggio</a:t>
            </a:r>
            <a:endParaRPr lang="it-IT" sz="2800" b="1" dirty="0">
              <a:latin typeface="Calibri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8047" y="1466849"/>
            <a:ext cx="7055425" cy="43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85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49154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49155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200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latin typeface="Calibri" pitchFamily="34" charset="0"/>
              </a:rPr>
              <a:t>I pericoli per l’ecosistema</a:t>
            </a:r>
            <a:endParaRPr lang="it-IT" sz="2800" b="1" dirty="0">
              <a:latin typeface="Calibri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5979" y="932330"/>
            <a:ext cx="9335310" cy="49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85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50178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50179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200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latin typeface="Calibri" pitchFamily="34" charset="0"/>
              </a:rPr>
              <a:t>La tipologia di rischio</a:t>
            </a:r>
            <a:endParaRPr lang="it-IT" sz="2800" b="1" dirty="0">
              <a:latin typeface="Calibri" pitchFamily="34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74540" y="680572"/>
            <a:ext cx="6771715" cy="54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85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51202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51203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200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latin typeface="Calibri" pitchFamily="34" charset="0"/>
              </a:rPr>
              <a:t>Attivazione di interventi</a:t>
            </a:r>
            <a:endParaRPr lang="it-IT" sz="2800" b="1" dirty="0">
              <a:latin typeface="Calibri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39317" y="1662393"/>
            <a:ext cx="6050323" cy="367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85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16386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16387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51342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Calibri" pitchFamily="34" charset="0"/>
              </a:rPr>
              <a:t>Sezione 4: Il Progetto LETSGO GIGLIO </a:t>
            </a:r>
          </a:p>
        </p:txBody>
      </p:sp>
    </p:spTree>
    <p:extLst>
      <p:ext uri="{BB962C8B-B14F-4D97-AF65-F5344CB8AC3E}">
        <p14:creationId xmlns="" xmlns:p14="http://schemas.microsoft.com/office/powerpoint/2010/main" val="29623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52226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52227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200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latin typeface="Calibri" pitchFamily="34" charset="0"/>
              </a:rPr>
              <a:t>Conoscenza del progetto</a:t>
            </a:r>
            <a:endParaRPr lang="it-IT" sz="2800" b="1" dirty="0">
              <a:latin typeface="Calibri" pitchFamily="34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786374"/>
            <a:ext cx="5034481" cy="296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27963" y="2644588"/>
            <a:ext cx="5644346" cy="330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85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54274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54275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200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latin typeface="Calibri" pitchFamily="34" charset="0"/>
              </a:rPr>
              <a:t>Importanza di attività specifiche</a:t>
            </a:r>
            <a:endParaRPr lang="it-IT" sz="2800" b="1" dirty="0">
              <a:latin typeface="Calibri" pitchFamily="34" charset="0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824434"/>
            <a:ext cx="9587368" cy="509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85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53250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53251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200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latin typeface="Calibri" pitchFamily="34" charset="0"/>
              </a:rPr>
              <a:t>Conoscenza del Programma Life</a:t>
            </a:r>
            <a:endParaRPr lang="it-IT" sz="2800" b="1" dirty="0">
              <a:latin typeface="Calibri" pitchFamily="3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85685" y="1496090"/>
            <a:ext cx="6392785" cy="388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85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7170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7171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51342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Calibri" pitchFamily="34" charset="0"/>
              </a:rPr>
              <a:t>Sezione 1: </a:t>
            </a:r>
            <a:r>
              <a:rPr lang="it-IT" sz="2800" b="1" dirty="0" smtClean="0">
                <a:latin typeface="Calibri" pitchFamily="34" charset="0"/>
              </a:rPr>
              <a:t>finalità e </a:t>
            </a:r>
            <a:r>
              <a:rPr lang="it-IT" sz="2800" b="1" dirty="0">
                <a:latin typeface="Calibri" pitchFamily="34" charset="0"/>
              </a:rPr>
              <a:t>panel di indagine</a:t>
            </a:r>
          </a:p>
        </p:txBody>
      </p:sp>
    </p:spTree>
    <p:extLst>
      <p:ext uri="{BB962C8B-B14F-4D97-AF65-F5344CB8AC3E}">
        <p14:creationId xmlns="" xmlns:p14="http://schemas.microsoft.com/office/powerpoint/2010/main" val="41364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04966555"/>
              </p:ext>
            </p:extLst>
          </p:nvPr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2061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8709423"/>
              </p:ext>
            </p:extLst>
          </p:nvPr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2062" r:id="rId7" imgW="4371429" imgH="1895238" progId="PBrush">
              <p:embed/>
            </p:oleObj>
          </a:graphicData>
        </a:graphic>
      </p:graphicFrame>
      <p:sp>
        <p:nvSpPr>
          <p:cNvPr id="20" name="Segnaposto contenuto 19">
            <a:extLst>
              <a:ext uri="{FF2B5EF4-FFF2-40B4-BE49-F238E27FC236}">
                <a16:creationId xmlns="" xmlns:a16="http://schemas.microsoft.com/office/drawing/2014/main" id="{DA454094-4EDF-D84B-9368-616528C9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148576"/>
            <a:ext cx="10363200" cy="4793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>
                <a:latin typeface="Calibri" pitchFamily="34" charset="0"/>
              </a:rPr>
              <a:t>A luglio 2021, è stata avviata un’indagine per analizzare il livello di percezione  sul 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fenomeno delle specie aliene </a:t>
            </a:r>
            <a:r>
              <a:rPr lang="it-IT" dirty="0" smtClean="0">
                <a:latin typeface="Calibri" pitchFamily="34" charset="0"/>
              </a:rPr>
              <a:t>presenti all’Isola del Giglio.</a:t>
            </a:r>
          </a:p>
          <a:p>
            <a:pPr marL="0" indent="0">
              <a:buNone/>
            </a:pPr>
            <a:endParaRPr lang="it-IT" dirty="0" smtClean="0">
              <a:latin typeface="Calibri" pitchFamily="34" charset="0"/>
            </a:endParaRPr>
          </a:p>
          <a:p>
            <a:pPr>
              <a:buNone/>
            </a:pPr>
            <a:r>
              <a:rPr lang="it-IT" dirty="0" smtClean="0">
                <a:latin typeface="Calibri" pitchFamily="34" charset="0"/>
              </a:rPr>
              <a:t>Gli obiettivi dell’indagine hanno riguardato i seguenti 3 ambiti: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</a:rPr>
              <a:t>la  percezione sul 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fenomeno delle specie aliene;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</a:rPr>
              <a:t>l’opinione sui 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rischi</a:t>
            </a:r>
            <a:r>
              <a:rPr lang="it-IT" dirty="0" smtClean="0">
                <a:latin typeface="Calibri" pitchFamily="34" charset="0"/>
              </a:rPr>
              <a:t> per l’ecosistema e gli interventi di supporto;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</a:rPr>
              <a:t>la conoscenza del progetto </a:t>
            </a:r>
            <a:r>
              <a:rPr lang="it-IT" b="1" dirty="0" err="1" smtClean="0">
                <a:solidFill>
                  <a:srgbClr val="0070C0"/>
                </a:solidFill>
                <a:latin typeface="Calibri" pitchFamily="34" charset="0"/>
              </a:rPr>
              <a:t>Letsgo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 Giglio.</a:t>
            </a:r>
          </a:p>
          <a:p>
            <a:pPr>
              <a:buNone/>
            </a:pPr>
            <a:endParaRPr lang="it-IT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Calibri" pitchFamily="34" charset="0"/>
              </a:rPr>
              <a:t>I questionari sono stati somministrati nel periodo luglio-novembre 2021 sia in auto compilazione on line che attraverso somministrazione diretta.</a:t>
            </a:r>
          </a:p>
          <a:p>
            <a:pPr>
              <a:buNone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14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 txBox="1">
            <a:spLocks/>
          </p:cNvSpPr>
          <p:nvPr/>
        </p:nvSpPr>
        <p:spPr>
          <a:xfrm>
            <a:off x="914399" y="618566"/>
            <a:ext cx="10363200" cy="457200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it-IT" sz="2800" b="1" dirty="0" smtClean="0">
                <a:latin typeface="Calibri" pitchFamily="34" charset="0"/>
              </a:rPr>
              <a:t>Obiettivi dell’indagine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1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5123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5124" r:id="rId7" imgW="4371429" imgH="1895238" progId="PBrush">
              <p:embed/>
            </p:oleObj>
          </a:graphicData>
        </a:graphic>
      </p:graphicFrame>
      <p:sp>
        <p:nvSpPr>
          <p:cNvPr id="20" name="Segnaposto contenuto 19">
            <a:extLst>
              <a:ext uri="{FF2B5EF4-FFF2-40B4-BE49-F238E27FC236}">
                <a16:creationId xmlns="" xmlns:a16="http://schemas.microsoft.com/office/drawing/2014/main" id="{DA454094-4EDF-D84B-9368-616528C99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43354"/>
            <a:ext cx="10363200" cy="783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Calibri" pitchFamily="34" charset="0"/>
              </a:rPr>
              <a:t>Al termine del periodo sono stati raccolti 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124 questionari</a:t>
            </a:r>
            <a:r>
              <a:rPr lang="it-IT" dirty="0" smtClean="0">
                <a:latin typeface="Calibri" pitchFamily="34" charset="0"/>
              </a:rPr>
              <a:t>.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105" y="2045203"/>
            <a:ext cx="4472212" cy="320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2027273"/>
            <a:ext cx="5334000" cy="313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 txBox="1">
            <a:spLocks/>
          </p:cNvSpPr>
          <p:nvPr/>
        </p:nvSpPr>
        <p:spPr>
          <a:xfrm>
            <a:off x="914400" y="618566"/>
            <a:ext cx="10363200" cy="457200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it-IT" sz="2800" b="1" dirty="0" err="1" smtClean="0">
                <a:latin typeface="Calibri" pitchFamily="34" charset="0"/>
              </a:rPr>
              <a:t>Panel</a:t>
            </a:r>
            <a:r>
              <a:rPr lang="it-IT" sz="2800" b="1" dirty="0" smtClean="0">
                <a:latin typeface="Calibri" pitchFamily="34" charset="0"/>
              </a:rPr>
              <a:t> di indagine (per genere e classe di età)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8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47106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47107" r:id="rId7" imgW="4371429" imgH="1895238" progId="PBrush">
              <p:embed/>
            </p:oleObj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="" xmlns:a16="http://schemas.microsoft.com/office/drawing/2014/main" id="{8EFF3B65-C37E-4F40-86B2-45E03EABD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0246653"/>
              </p:ext>
            </p:extLst>
          </p:nvPr>
        </p:nvGraphicFramePr>
        <p:xfrm>
          <a:off x="914399" y="1725105"/>
          <a:ext cx="8095130" cy="430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3122" y="1388122"/>
            <a:ext cx="8782853" cy="44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 txBox="1">
            <a:spLocks/>
          </p:cNvSpPr>
          <p:nvPr/>
        </p:nvSpPr>
        <p:spPr>
          <a:xfrm>
            <a:off x="914399" y="623047"/>
            <a:ext cx="10363200" cy="457200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it-IT" sz="2800" b="1" dirty="0" err="1" smtClean="0">
                <a:latin typeface="Calibri" pitchFamily="34" charset="0"/>
              </a:rPr>
              <a:t>Panel</a:t>
            </a:r>
            <a:r>
              <a:rPr lang="it-IT" sz="2800" b="1" dirty="0" smtClean="0">
                <a:latin typeface="Calibri" pitchFamily="34" charset="0"/>
              </a:rPr>
              <a:t> di indagine (per tipologia di frequentazione dell’Isola)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8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8194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8195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51342"/>
            <a:ext cx="10363200" cy="70487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Calibri" pitchFamily="34" charset="0"/>
              </a:rPr>
              <a:t>Sezione 2: La percezione sul fenomeno delle specie aliene</a:t>
            </a:r>
          </a:p>
        </p:txBody>
      </p:sp>
    </p:spTree>
    <p:extLst>
      <p:ext uri="{BB962C8B-B14F-4D97-AF65-F5344CB8AC3E}">
        <p14:creationId xmlns="" xmlns:p14="http://schemas.microsoft.com/office/powerpoint/2010/main" val="28224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9218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9219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4771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Calibri" pitchFamily="34" charset="0"/>
              </a:rPr>
              <a:t>Conoscenza del fenomeno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4822" y="938773"/>
            <a:ext cx="4470641" cy="259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55761" y="1945340"/>
            <a:ext cx="6381951" cy="419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2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10242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10243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4771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Calibri" pitchFamily="34" charset="0"/>
              </a:rPr>
              <a:t>Le specie aliene sull’Isola del Giglio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843663"/>
            <a:ext cx="4770131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88424" y="2158718"/>
            <a:ext cx="5667376" cy="38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42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3B5A78-C823-094F-A13F-8B298BD6F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" y="6144480"/>
            <a:ext cx="1876425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9E271313-08EC-2146-A8D6-432E181E0C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7136" y="6249384"/>
            <a:ext cx="696086" cy="4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6071D9B6-79F4-974E-A5D1-CC54CB5E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805" y="6144480"/>
          <a:ext cx="1752600" cy="546100"/>
        </p:xfrm>
        <a:graphic>
          <a:graphicData uri="http://schemas.openxmlformats.org/presentationml/2006/ole">
            <p:oleObj spid="_x0000_s11266" r:id="rId6" imgW="5296639" imgH="1905266" progId="PBrush">
              <p:embed/>
            </p:oleObj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0AA0D864-5451-874D-AF26-44364A904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0809" y="6144480"/>
          <a:ext cx="1841500" cy="558800"/>
        </p:xfrm>
        <a:graphic>
          <a:graphicData uri="http://schemas.openxmlformats.org/presentationml/2006/ole">
            <p:oleObj spid="_x0000_s11267" r:id="rId7" imgW="4371429" imgH="1895238" progId="PBrush">
              <p:embed/>
            </p:oleObj>
          </a:graphicData>
        </a:graphic>
      </p:graphicFrame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8F0072C6-6A7E-CD46-BD64-F212449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200"/>
            <a:ext cx="10363200" cy="4572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Calibri" pitchFamily="34" charset="0"/>
              </a:rPr>
              <a:t>Le specie aliene sull’Isola del Giglio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BA315BF-99E0-4EC1-8C5E-7C42DCBB1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272" y="858906"/>
            <a:ext cx="6315456" cy="521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5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37371F"/>
      </a:dk2>
      <a:lt2>
        <a:srgbClr val="E2E8E4"/>
      </a:lt2>
      <a:accent1>
        <a:srgbClr val="CA92BB"/>
      </a:accent1>
      <a:accent2>
        <a:srgbClr val="BE7A8F"/>
      </a:accent2>
      <a:accent3>
        <a:srgbClr val="C99690"/>
      </a:accent3>
      <a:accent4>
        <a:srgbClr val="BE9E7A"/>
      </a:accent4>
      <a:accent5>
        <a:srgbClr val="A8A57A"/>
      </a:accent5>
      <a:accent6>
        <a:srgbClr val="96AC6E"/>
      </a:accent6>
      <a:hlink>
        <a:srgbClr val="568E65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243</Words>
  <Application>Microsoft Office PowerPoint</Application>
  <PresentationFormat>Personalizzato</PresentationFormat>
  <Paragraphs>48</Paragraphs>
  <Slides>18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DashVTI</vt:lpstr>
      <vt:lpstr>LA PERCEZIONE EX ANTE DEL FENOMENO DELLE SPECIE ALIENE SULL’ISOLA DEL GIGLIO</vt:lpstr>
      <vt:lpstr>Sezione 1: finalità e panel di indagine</vt:lpstr>
      <vt:lpstr>Diapositiva 3</vt:lpstr>
      <vt:lpstr>Diapositiva 4</vt:lpstr>
      <vt:lpstr>Diapositiva 5</vt:lpstr>
      <vt:lpstr>Sezione 2: La percezione sul fenomeno delle specie aliene</vt:lpstr>
      <vt:lpstr>Conoscenza del fenomeno</vt:lpstr>
      <vt:lpstr>Le specie aliene sull’Isola del Giglio</vt:lpstr>
      <vt:lpstr>Le specie aliene sull’Isola del Giglio</vt:lpstr>
      <vt:lpstr>Sezione 3: I rischi per l’ecosistema e gli interventi di supporto </vt:lpstr>
      <vt:lpstr>Le modifiche al paesaggio</vt:lpstr>
      <vt:lpstr>I pericoli per l’ecosistema</vt:lpstr>
      <vt:lpstr>La tipologia di rischio</vt:lpstr>
      <vt:lpstr>Attivazione di interventi</vt:lpstr>
      <vt:lpstr>Sezione 4: Il Progetto LETSGO GIGLIO </vt:lpstr>
      <vt:lpstr>Conoscenza del progetto</vt:lpstr>
      <vt:lpstr>Importanza di attività specifiche</vt:lpstr>
      <vt:lpstr>Conoscenza del Programma Life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PERCEZIONE EX ANTE DEL FENOMENO DELLE SPECIE ALIENE SULL’ISOLA DEL GIGLIO</dc:title>
  <dc:creator>Fabrizio Scotti</dc:creator>
  <cp:lastModifiedBy>Disamis srl</cp:lastModifiedBy>
  <cp:revision>11</cp:revision>
  <dcterms:created xsi:type="dcterms:W3CDTF">2021-12-01T12:13:24Z</dcterms:created>
  <dcterms:modified xsi:type="dcterms:W3CDTF">2021-12-14T18:07:57Z</dcterms:modified>
</cp:coreProperties>
</file>